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10287000" cx="18288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Open Sans Light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7" roundtripDataSignature="AMtx7mgGtTNZYwvw8RqGqLGTC9f9pCkq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E37644D-F9A8-469F-B003-5F77CA4E983B}">
  <a:tblStyle styleId="{1E37644D-F9A8-469F-B003-5F77CA4E983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Light-bold.fntdata"/><Relationship Id="rId22" Type="http://schemas.openxmlformats.org/officeDocument/2006/relationships/font" Target="fonts/OpenSansLight-boldItalic.fntdata"/><Relationship Id="rId21" Type="http://schemas.openxmlformats.org/officeDocument/2006/relationships/font" Target="fonts/OpenSansLight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27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8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OpenSansLight-regular.fntdata"/><Relationship Id="rId18" Type="http://schemas.openxmlformats.org/officeDocument/2006/relationships/font" Target="fonts/Montserrat-boldItalic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8.png>
</file>

<file path=ppt/media/image19.jpg>
</file>

<file path=ppt/media/image20.png>
</file>

<file path=ppt/media/image22.png>
</file>

<file path=ppt/media/image23.png>
</file>

<file path=ppt/media/image24.jpg>
</file>

<file path=ppt/media/image25.png>
</file>

<file path=ppt/media/image27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5" Type="http://schemas.openxmlformats.org/officeDocument/2006/relationships/image" Target="../media/image1.png"/><Relationship Id="rId6" Type="http://schemas.openxmlformats.org/officeDocument/2006/relationships/image" Target="../media/image25.png"/><Relationship Id="rId7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14.jpg"/><Relationship Id="rId11" Type="http://schemas.openxmlformats.org/officeDocument/2006/relationships/image" Target="../media/image15.png"/><Relationship Id="rId10" Type="http://schemas.openxmlformats.org/officeDocument/2006/relationships/image" Target="../media/image5.png"/><Relationship Id="rId12" Type="http://schemas.openxmlformats.org/officeDocument/2006/relationships/image" Target="../media/image7.png"/><Relationship Id="rId9" Type="http://schemas.openxmlformats.org/officeDocument/2006/relationships/image" Target="../media/image4.png"/><Relationship Id="rId5" Type="http://schemas.openxmlformats.org/officeDocument/2006/relationships/image" Target="../media/image24.jpg"/><Relationship Id="rId6" Type="http://schemas.openxmlformats.org/officeDocument/2006/relationships/image" Target="../media/image16.png"/><Relationship Id="rId7" Type="http://schemas.openxmlformats.org/officeDocument/2006/relationships/image" Target="../media/image25.png"/><Relationship Id="rId8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11.jpg"/><Relationship Id="rId5" Type="http://schemas.openxmlformats.org/officeDocument/2006/relationships/image" Target="../media/image10.jpg"/><Relationship Id="rId6" Type="http://schemas.openxmlformats.org/officeDocument/2006/relationships/image" Target="../media/image16.png"/><Relationship Id="rId7" Type="http://schemas.openxmlformats.org/officeDocument/2006/relationships/image" Target="../media/image1.png"/><Relationship Id="rId8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9.jpg"/><Relationship Id="rId5" Type="http://schemas.openxmlformats.org/officeDocument/2006/relationships/image" Target="../media/image16.png"/><Relationship Id="rId6" Type="http://schemas.openxmlformats.org/officeDocument/2006/relationships/image" Target="../media/image25.png"/><Relationship Id="rId7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jpg"/><Relationship Id="rId4" Type="http://schemas.openxmlformats.org/officeDocument/2006/relationships/image" Target="../media/image16.png"/><Relationship Id="rId5" Type="http://schemas.openxmlformats.org/officeDocument/2006/relationships/image" Target="../media/image25.png"/><Relationship Id="rId6" Type="http://schemas.openxmlformats.org/officeDocument/2006/relationships/image" Target="../media/image1.png"/><Relationship Id="rId7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1A1C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7581668" y="1028700"/>
            <a:ext cx="11735615" cy="8229600"/>
          </a:xfrm>
          <a:custGeom>
            <a:rect b="b" l="l" r="r" t="t"/>
            <a:pathLst>
              <a:path extrusionOk="0" h="8229600" w="11735615">
                <a:moveTo>
                  <a:pt x="0" y="0"/>
                </a:moveTo>
                <a:lnTo>
                  <a:pt x="11735615" y="0"/>
                </a:lnTo>
                <a:lnTo>
                  <a:pt x="117356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15264369" y="7114132"/>
            <a:ext cx="1681092" cy="1995362"/>
          </a:xfrm>
          <a:custGeom>
            <a:rect b="b" l="l" r="r" t="t"/>
            <a:pathLst>
              <a:path extrusionOk="0" h="1995362" w="1681092">
                <a:moveTo>
                  <a:pt x="0" y="0"/>
                </a:moveTo>
                <a:lnTo>
                  <a:pt x="1681092" y="0"/>
                </a:lnTo>
                <a:lnTo>
                  <a:pt x="1681092" y="1995362"/>
                </a:lnTo>
                <a:lnTo>
                  <a:pt x="0" y="19953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 rot="1195872">
            <a:off x="12702064" y="502153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10" y="0"/>
                </a:lnTo>
                <a:lnTo>
                  <a:pt x="689210" y="562568"/>
                </a:lnTo>
                <a:lnTo>
                  <a:pt x="0" y="5625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 rot="1195872">
            <a:off x="14046502" y="896942"/>
            <a:ext cx="1097991" cy="896235"/>
          </a:xfrm>
          <a:custGeom>
            <a:rect b="b" l="l" r="r" t="t"/>
            <a:pathLst>
              <a:path extrusionOk="0" h="896235" w="1097991">
                <a:moveTo>
                  <a:pt x="0" y="0"/>
                </a:moveTo>
                <a:lnTo>
                  <a:pt x="1097990" y="0"/>
                </a:lnTo>
                <a:lnTo>
                  <a:pt x="1097990" y="896235"/>
                </a:lnTo>
                <a:lnTo>
                  <a:pt x="0" y="8962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/>
          <p:nvPr/>
        </p:nvSpPr>
        <p:spPr>
          <a:xfrm rot="1195872">
            <a:off x="8915751" y="8434141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10" y="0"/>
                </a:lnTo>
                <a:lnTo>
                  <a:pt x="689210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 rot="1195872">
            <a:off x="10260188" y="8828929"/>
            <a:ext cx="1097991" cy="896235"/>
          </a:xfrm>
          <a:custGeom>
            <a:rect b="b" l="l" r="r" t="t"/>
            <a:pathLst>
              <a:path extrusionOk="0" h="896235" w="1097991">
                <a:moveTo>
                  <a:pt x="0" y="0"/>
                </a:moveTo>
                <a:lnTo>
                  <a:pt x="1097991" y="0"/>
                </a:lnTo>
                <a:lnTo>
                  <a:pt x="1097991" y="896235"/>
                </a:lnTo>
                <a:lnTo>
                  <a:pt x="0" y="8962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-1321294">
            <a:off x="16402553" y="4932602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09" y="0"/>
                </a:lnTo>
                <a:lnTo>
                  <a:pt x="689209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rot="-936941">
            <a:off x="8508149" y="2035863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10" y="0"/>
                </a:lnTo>
                <a:lnTo>
                  <a:pt x="689210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 rot="-2021432">
            <a:off x="10069700" y="809622"/>
            <a:ext cx="1362180" cy="578926"/>
          </a:xfrm>
          <a:custGeom>
            <a:rect b="b" l="l" r="r" t="t"/>
            <a:pathLst>
              <a:path extrusionOk="0" h="578926" w="1362180">
                <a:moveTo>
                  <a:pt x="0" y="0"/>
                </a:moveTo>
                <a:lnTo>
                  <a:pt x="1362180" y="0"/>
                </a:lnTo>
                <a:lnTo>
                  <a:pt x="1362180" y="578927"/>
                </a:lnTo>
                <a:lnTo>
                  <a:pt x="0" y="5789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 rot="-651490">
            <a:off x="13377510" y="8838545"/>
            <a:ext cx="1362180" cy="578926"/>
          </a:xfrm>
          <a:custGeom>
            <a:rect b="b" l="l" r="r" t="t"/>
            <a:pathLst>
              <a:path extrusionOk="0" h="578926" w="1362180">
                <a:moveTo>
                  <a:pt x="0" y="0"/>
                </a:moveTo>
                <a:lnTo>
                  <a:pt x="1362180" y="0"/>
                </a:lnTo>
                <a:lnTo>
                  <a:pt x="1362180" y="578926"/>
                </a:lnTo>
                <a:lnTo>
                  <a:pt x="0" y="5789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1028700" y="1028700"/>
            <a:ext cx="571483" cy="571483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1148866" y="1166044"/>
            <a:ext cx="331151" cy="296794"/>
          </a:xfrm>
          <a:custGeom>
            <a:rect b="b" l="l" r="r" t="t"/>
            <a:pathLst>
              <a:path extrusionOk="0" h="296794" w="331151">
                <a:moveTo>
                  <a:pt x="0" y="0"/>
                </a:moveTo>
                <a:lnTo>
                  <a:pt x="331151" y="0"/>
                </a:lnTo>
                <a:lnTo>
                  <a:pt x="331151" y="296794"/>
                </a:lnTo>
                <a:lnTo>
                  <a:pt x="0" y="2967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025875" y="3110925"/>
            <a:ext cx="75267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Pizza Sales  </a:t>
            </a:r>
            <a:endParaRPr/>
          </a:p>
        </p:txBody>
      </p:sp>
      <p:sp>
        <p:nvSpPr>
          <p:cNvPr id="97" name="Google Shape;97;p1"/>
          <p:cNvSpPr txBox="1"/>
          <p:nvPr/>
        </p:nvSpPr>
        <p:spPr>
          <a:xfrm>
            <a:off x="1028700" y="4770825"/>
            <a:ext cx="68511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rgbClr val="008C3B"/>
                </a:solidFill>
                <a:latin typeface="Arial"/>
                <a:ea typeface="Arial"/>
                <a:cs typeface="Arial"/>
                <a:sym typeface="Arial"/>
              </a:rPr>
              <a:t>Dashboard Analysis</a:t>
            </a:r>
            <a:endParaRPr/>
          </a:p>
        </p:txBody>
      </p:sp>
      <p:sp>
        <p:nvSpPr>
          <p:cNvPr id="98" name="Google Shape;98;p1"/>
          <p:cNvSpPr txBox="1"/>
          <p:nvPr/>
        </p:nvSpPr>
        <p:spPr>
          <a:xfrm>
            <a:off x="1822879" y="1151306"/>
            <a:ext cx="4726562" cy="288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5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PRESENTED BY FRANCISCO FERREIRA</a:t>
            </a:r>
            <a:endParaRPr/>
          </a:p>
        </p:txBody>
      </p:sp>
      <p:sp>
        <p:nvSpPr>
          <p:cNvPr id="99" name="Google Shape;99;p1"/>
          <p:cNvSpPr/>
          <p:nvPr/>
        </p:nvSpPr>
        <p:spPr>
          <a:xfrm>
            <a:off x="-1297826" y="8989174"/>
            <a:ext cx="2595651" cy="2595651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17388504" y="-899496"/>
            <a:ext cx="1798993" cy="1798993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1A1C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/>
          <p:nvPr/>
        </p:nvSpPr>
        <p:spPr>
          <a:xfrm>
            <a:off x="12608554" y="-290027"/>
            <a:ext cx="6219291" cy="3498701"/>
          </a:xfrm>
          <a:custGeom>
            <a:rect b="b" l="l" r="r" t="t"/>
            <a:pathLst>
              <a:path extrusionOk="0" h="6350000" w="11287760">
                <a:moveTo>
                  <a:pt x="0" y="5824220"/>
                </a:moveTo>
                <a:lnTo>
                  <a:pt x="0" y="525780"/>
                </a:lnTo>
                <a:cubicBezTo>
                  <a:pt x="0" y="234950"/>
                  <a:pt x="234950" y="0"/>
                  <a:pt x="525780" y="0"/>
                </a:cubicBezTo>
                <a:lnTo>
                  <a:pt x="10761980" y="0"/>
                </a:lnTo>
                <a:cubicBezTo>
                  <a:pt x="11052810" y="0"/>
                  <a:pt x="11287760" y="234950"/>
                  <a:pt x="11287760" y="525780"/>
                </a:cubicBezTo>
                <a:lnTo>
                  <a:pt x="11287760" y="5822950"/>
                </a:lnTo>
                <a:cubicBezTo>
                  <a:pt x="11287760" y="6113780"/>
                  <a:pt x="11052810" y="6348730"/>
                  <a:pt x="10761980" y="6348730"/>
                </a:cubicBezTo>
                <a:lnTo>
                  <a:pt x="525780" y="6348730"/>
                </a:lnTo>
                <a:cubicBezTo>
                  <a:pt x="236220" y="6350000"/>
                  <a:pt x="0" y="6115050"/>
                  <a:pt x="0" y="582422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18636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12608554" y="3394149"/>
            <a:ext cx="6219291" cy="3498701"/>
          </a:xfrm>
          <a:custGeom>
            <a:rect b="b" l="l" r="r" t="t"/>
            <a:pathLst>
              <a:path extrusionOk="0" h="6350000" w="11287760">
                <a:moveTo>
                  <a:pt x="0" y="5824220"/>
                </a:moveTo>
                <a:lnTo>
                  <a:pt x="0" y="525780"/>
                </a:lnTo>
                <a:cubicBezTo>
                  <a:pt x="0" y="234950"/>
                  <a:pt x="234950" y="0"/>
                  <a:pt x="525780" y="0"/>
                </a:cubicBezTo>
                <a:lnTo>
                  <a:pt x="10761980" y="0"/>
                </a:lnTo>
                <a:cubicBezTo>
                  <a:pt x="11052810" y="0"/>
                  <a:pt x="11287760" y="234950"/>
                  <a:pt x="11287760" y="525780"/>
                </a:cubicBezTo>
                <a:lnTo>
                  <a:pt x="11287760" y="5822950"/>
                </a:lnTo>
                <a:cubicBezTo>
                  <a:pt x="11287760" y="6113780"/>
                  <a:pt x="11052810" y="6348730"/>
                  <a:pt x="10761980" y="6348730"/>
                </a:cubicBezTo>
                <a:lnTo>
                  <a:pt x="525780" y="6348730"/>
                </a:lnTo>
                <a:cubicBezTo>
                  <a:pt x="236220" y="6350000"/>
                  <a:pt x="0" y="6115050"/>
                  <a:pt x="0" y="582422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-18636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12608554" y="7078325"/>
            <a:ext cx="6219291" cy="3498701"/>
          </a:xfrm>
          <a:custGeom>
            <a:rect b="b" l="l" r="r" t="t"/>
            <a:pathLst>
              <a:path extrusionOk="0" h="6350000" w="11287760">
                <a:moveTo>
                  <a:pt x="0" y="5824220"/>
                </a:moveTo>
                <a:lnTo>
                  <a:pt x="0" y="525780"/>
                </a:lnTo>
                <a:cubicBezTo>
                  <a:pt x="0" y="234950"/>
                  <a:pt x="234950" y="0"/>
                  <a:pt x="525780" y="0"/>
                </a:cubicBezTo>
                <a:lnTo>
                  <a:pt x="10761980" y="0"/>
                </a:lnTo>
                <a:cubicBezTo>
                  <a:pt x="11052810" y="0"/>
                  <a:pt x="11287760" y="234950"/>
                  <a:pt x="11287760" y="525780"/>
                </a:cubicBezTo>
                <a:lnTo>
                  <a:pt x="11287760" y="5822950"/>
                </a:lnTo>
                <a:cubicBezTo>
                  <a:pt x="11287760" y="6113780"/>
                  <a:pt x="11052810" y="6348730"/>
                  <a:pt x="10761980" y="6348730"/>
                </a:cubicBezTo>
                <a:lnTo>
                  <a:pt x="525780" y="6348730"/>
                </a:lnTo>
                <a:cubicBezTo>
                  <a:pt x="236220" y="6350000"/>
                  <a:pt x="0" y="6115050"/>
                  <a:pt x="0" y="5824220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5102" l="-18771" r="0" t="-3580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-1297826" y="8989174"/>
            <a:ext cx="2595651" cy="2595651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3303485" y="6629179"/>
            <a:ext cx="7697056" cy="1240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With over </a:t>
            </a:r>
            <a:r>
              <a:rPr b="1" lang="en-US" sz="1799">
                <a:solidFill>
                  <a:srgbClr val="008C3B"/>
                </a:solidFill>
                <a:latin typeface="Open Sans"/>
                <a:ea typeface="Open Sans"/>
                <a:cs typeface="Open Sans"/>
                <a:sym typeface="Open Sans"/>
              </a:rPr>
              <a:t>$817,000 in revenue</a:t>
            </a:r>
            <a:r>
              <a:rPr lang="en-US" sz="17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and more than </a:t>
            </a:r>
            <a:r>
              <a:rPr b="1" lang="en-US" sz="1799">
                <a:solidFill>
                  <a:srgbClr val="008C3B"/>
                </a:solidFill>
                <a:latin typeface="Open Sans"/>
                <a:ea typeface="Open Sans"/>
                <a:cs typeface="Open Sans"/>
                <a:sym typeface="Open Sans"/>
              </a:rPr>
              <a:t>21,000 orders</a:t>
            </a:r>
            <a:r>
              <a:rPr lang="en-US" sz="17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the data reveals strong weekend sales and consistent demand for large-sized, classic pizzas. These insights enable better decisions around promotions, menu optimization, and staffing.</a:t>
            </a:r>
            <a:endParaRPr/>
          </a:p>
        </p:txBody>
      </p:sp>
      <p:sp>
        <p:nvSpPr>
          <p:cNvPr id="110" name="Google Shape;110;p2"/>
          <p:cNvSpPr/>
          <p:nvPr/>
        </p:nvSpPr>
        <p:spPr>
          <a:xfrm>
            <a:off x="10911865" y="8989174"/>
            <a:ext cx="758125" cy="899852"/>
          </a:xfrm>
          <a:custGeom>
            <a:rect b="b" l="l" r="r" t="t"/>
            <a:pathLst>
              <a:path extrusionOk="0" h="899852" w="758125">
                <a:moveTo>
                  <a:pt x="0" y="0"/>
                </a:moveTo>
                <a:lnTo>
                  <a:pt x="758125" y="0"/>
                </a:lnTo>
                <a:lnTo>
                  <a:pt x="758125" y="899852"/>
                </a:lnTo>
                <a:lnTo>
                  <a:pt x="0" y="8998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"/>
          <p:cNvSpPr/>
          <p:nvPr/>
        </p:nvSpPr>
        <p:spPr>
          <a:xfrm rot="-7352275">
            <a:off x="10954789" y="799987"/>
            <a:ext cx="881098" cy="374467"/>
          </a:xfrm>
          <a:custGeom>
            <a:rect b="b" l="l" r="r" t="t"/>
            <a:pathLst>
              <a:path extrusionOk="0" h="374467" w="881098">
                <a:moveTo>
                  <a:pt x="0" y="0"/>
                </a:moveTo>
                <a:lnTo>
                  <a:pt x="881098" y="0"/>
                </a:lnTo>
                <a:lnTo>
                  <a:pt x="881098" y="374467"/>
                </a:lnTo>
                <a:lnTo>
                  <a:pt x="0" y="3744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"/>
          <p:cNvSpPr/>
          <p:nvPr/>
        </p:nvSpPr>
        <p:spPr>
          <a:xfrm rot="9399398">
            <a:off x="11625565" y="7697113"/>
            <a:ext cx="499632" cy="407824"/>
          </a:xfrm>
          <a:custGeom>
            <a:rect b="b" l="l" r="r" t="t"/>
            <a:pathLst>
              <a:path extrusionOk="0" h="407824" w="499632">
                <a:moveTo>
                  <a:pt x="0" y="0"/>
                </a:moveTo>
                <a:lnTo>
                  <a:pt x="499632" y="0"/>
                </a:lnTo>
                <a:lnTo>
                  <a:pt x="499632" y="407825"/>
                </a:lnTo>
                <a:lnTo>
                  <a:pt x="0" y="4078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"/>
          <p:cNvSpPr/>
          <p:nvPr/>
        </p:nvSpPr>
        <p:spPr>
          <a:xfrm rot="-3925113">
            <a:off x="11540319" y="2291693"/>
            <a:ext cx="499632" cy="407824"/>
          </a:xfrm>
          <a:custGeom>
            <a:rect b="b" l="l" r="r" t="t"/>
            <a:pathLst>
              <a:path extrusionOk="0" h="407824" w="499632">
                <a:moveTo>
                  <a:pt x="0" y="0"/>
                </a:moveTo>
                <a:lnTo>
                  <a:pt x="499632" y="0"/>
                </a:lnTo>
                <a:lnTo>
                  <a:pt x="499632" y="407824"/>
                </a:lnTo>
                <a:lnTo>
                  <a:pt x="0" y="407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4" name="Google Shape;114;p2"/>
          <p:cNvGrpSpPr/>
          <p:nvPr/>
        </p:nvGrpSpPr>
        <p:grpSpPr>
          <a:xfrm>
            <a:off x="1028700" y="3667013"/>
            <a:ext cx="1847247" cy="1847247"/>
            <a:chOff x="0" y="0"/>
            <a:chExt cx="2462996" cy="2462996"/>
          </a:xfrm>
        </p:grpSpPr>
        <p:sp>
          <p:nvSpPr>
            <p:cNvPr id="115" name="Google Shape;115;p2"/>
            <p:cNvSpPr/>
            <p:nvPr/>
          </p:nvSpPr>
          <p:spPr>
            <a:xfrm>
              <a:off x="0" y="0"/>
              <a:ext cx="2462996" cy="2462996"/>
            </a:xfrm>
            <a:custGeom>
              <a:rect b="b" l="l" r="r" t="t"/>
              <a:pathLst>
                <a:path extrusionOk="0" h="2462996" w="2462996">
                  <a:moveTo>
                    <a:pt x="0" y="0"/>
                  </a:moveTo>
                  <a:lnTo>
                    <a:pt x="2462996" y="0"/>
                  </a:lnTo>
                  <a:lnTo>
                    <a:pt x="2462996" y="2462996"/>
                  </a:lnTo>
                  <a:lnTo>
                    <a:pt x="0" y="246299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62146" y="508512"/>
              <a:ext cx="1138703" cy="1445972"/>
            </a:xfrm>
            <a:custGeom>
              <a:rect b="b" l="l" r="r" t="t"/>
              <a:pathLst>
                <a:path extrusionOk="0" h="1445972" w="1138703">
                  <a:moveTo>
                    <a:pt x="0" y="0"/>
                  </a:moveTo>
                  <a:lnTo>
                    <a:pt x="1138703" y="0"/>
                  </a:lnTo>
                  <a:lnTo>
                    <a:pt x="1138703" y="1445972"/>
                  </a:lnTo>
                  <a:lnTo>
                    <a:pt x="0" y="144597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0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028700" y="6339987"/>
            <a:ext cx="1847247" cy="1847247"/>
            <a:chOff x="0" y="0"/>
            <a:chExt cx="2462996" cy="2462996"/>
          </a:xfrm>
        </p:grpSpPr>
        <p:sp>
          <p:nvSpPr>
            <p:cNvPr id="118" name="Google Shape;118;p2"/>
            <p:cNvSpPr/>
            <p:nvPr/>
          </p:nvSpPr>
          <p:spPr>
            <a:xfrm>
              <a:off x="0" y="0"/>
              <a:ext cx="2462996" cy="2462996"/>
            </a:xfrm>
            <a:custGeom>
              <a:rect b="b" l="l" r="r" t="t"/>
              <a:pathLst>
                <a:path extrusionOk="0" h="2462996" w="2462996">
                  <a:moveTo>
                    <a:pt x="0" y="0"/>
                  </a:moveTo>
                  <a:lnTo>
                    <a:pt x="2462996" y="0"/>
                  </a:lnTo>
                  <a:lnTo>
                    <a:pt x="2462996" y="2462996"/>
                  </a:lnTo>
                  <a:lnTo>
                    <a:pt x="0" y="246299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82795" y="682795"/>
              <a:ext cx="1097405" cy="1097405"/>
            </a:xfrm>
            <a:custGeom>
              <a:rect b="b" l="l" r="r" t="t"/>
              <a:pathLst>
                <a:path extrusionOk="0" h="1097405" w="1097405">
                  <a:moveTo>
                    <a:pt x="0" y="0"/>
                  </a:moveTo>
                  <a:lnTo>
                    <a:pt x="1097405" y="0"/>
                  </a:lnTo>
                  <a:lnTo>
                    <a:pt x="1097405" y="1097405"/>
                  </a:lnTo>
                  <a:lnTo>
                    <a:pt x="0" y="109740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2"/>
          <p:cNvSpPr txBox="1"/>
          <p:nvPr/>
        </p:nvSpPr>
        <p:spPr>
          <a:xfrm>
            <a:off x="1591478" y="1476182"/>
            <a:ext cx="8549493" cy="12624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/>
          </a:p>
        </p:txBody>
      </p:sp>
      <p:sp>
        <p:nvSpPr>
          <p:cNvPr id="121" name="Google Shape;121;p2"/>
          <p:cNvSpPr txBox="1"/>
          <p:nvPr/>
        </p:nvSpPr>
        <p:spPr>
          <a:xfrm>
            <a:off x="3303485" y="4113384"/>
            <a:ext cx="7697056" cy="9259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This sales dashboard provides a comprehensive view of the pizzeria’s performance, helping identify peak ordering times, popular pizza categories and sizes, and top- and bottom-performing menu items.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1A1C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"/>
          <p:cNvSpPr/>
          <p:nvPr/>
        </p:nvSpPr>
        <p:spPr>
          <a:xfrm>
            <a:off x="-1297826" y="8989174"/>
            <a:ext cx="2595651" cy="2595651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3"/>
          <p:cNvSpPr/>
          <p:nvPr/>
        </p:nvSpPr>
        <p:spPr>
          <a:xfrm>
            <a:off x="17388504" y="-899496"/>
            <a:ext cx="1798993" cy="1798993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"/>
          <p:cNvSpPr txBox="1"/>
          <p:nvPr/>
        </p:nvSpPr>
        <p:spPr>
          <a:xfrm>
            <a:off x="1028700" y="1382871"/>
            <a:ext cx="162306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>
                <a:solidFill>
                  <a:srgbClr val="FFFFFF"/>
                </a:solidFill>
              </a:rPr>
              <a:t>S</a:t>
            </a:r>
            <a:r>
              <a:rPr lang="en-US" sz="63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ummary </a:t>
            </a:r>
            <a:r>
              <a:rPr lang="en-US" sz="6399">
                <a:solidFill>
                  <a:srgbClr val="FFFFFF"/>
                </a:solidFill>
              </a:rPr>
              <a:t>T</a:t>
            </a:r>
            <a:r>
              <a:rPr lang="en-US" sz="63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able</a:t>
            </a:r>
            <a:endParaRPr/>
          </a:p>
        </p:txBody>
      </p:sp>
      <p:sp>
        <p:nvSpPr>
          <p:cNvPr id="129" name="Google Shape;129;p3"/>
          <p:cNvSpPr/>
          <p:nvPr/>
        </p:nvSpPr>
        <p:spPr>
          <a:xfrm rot="1195872">
            <a:off x="2893082" y="2423324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09" y="0"/>
                </a:lnTo>
                <a:lnTo>
                  <a:pt x="689209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"/>
          <p:cNvSpPr/>
          <p:nvPr/>
        </p:nvSpPr>
        <p:spPr>
          <a:xfrm rot="-936941">
            <a:off x="1847102" y="3522510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09" y="0"/>
                </a:lnTo>
                <a:lnTo>
                  <a:pt x="689209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"/>
          <p:cNvSpPr/>
          <p:nvPr/>
        </p:nvSpPr>
        <p:spPr>
          <a:xfrm rot="-2021432">
            <a:off x="1343999" y="2318004"/>
            <a:ext cx="1362180" cy="578926"/>
          </a:xfrm>
          <a:custGeom>
            <a:rect b="b" l="l" r="r" t="t"/>
            <a:pathLst>
              <a:path extrusionOk="0" h="578926" w="1362180">
                <a:moveTo>
                  <a:pt x="0" y="0"/>
                </a:moveTo>
                <a:lnTo>
                  <a:pt x="1362179" y="0"/>
                </a:lnTo>
                <a:lnTo>
                  <a:pt x="1362179" y="578926"/>
                </a:lnTo>
                <a:lnTo>
                  <a:pt x="0" y="5789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"/>
          <p:cNvSpPr/>
          <p:nvPr/>
        </p:nvSpPr>
        <p:spPr>
          <a:xfrm>
            <a:off x="14890572" y="8904129"/>
            <a:ext cx="758125" cy="899852"/>
          </a:xfrm>
          <a:custGeom>
            <a:rect b="b" l="l" r="r" t="t"/>
            <a:pathLst>
              <a:path extrusionOk="0" h="899852" w="758125">
                <a:moveTo>
                  <a:pt x="0" y="0"/>
                </a:moveTo>
                <a:lnTo>
                  <a:pt x="758125" y="0"/>
                </a:lnTo>
                <a:lnTo>
                  <a:pt x="758125" y="899852"/>
                </a:lnTo>
                <a:lnTo>
                  <a:pt x="0" y="8998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3"/>
          <p:cNvSpPr/>
          <p:nvPr/>
        </p:nvSpPr>
        <p:spPr>
          <a:xfrm rot="9399398">
            <a:off x="15709047" y="7986300"/>
            <a:ext cx="499632" cy="407824"/>
          </a:xfrm>
          <a:custGeom>
            <a:rect b="b" l="l" r="r" t="t"/>
            <a:pathLst>
              <a:path extrusionOk="0" h="407824" w="499632">
                <a:moveTo>
                  <a:pt x="0" y="0"/>
                </a:moveTo>
                <a:lnTo>
                  <a:pt x="499631" y="0"/>
                </a:lnTo>
                <a:lnTo>
                  <a:pt x="499631" y="407824"/>
                </a:lnTo>
                <a:lnTo>
                  <a:pt x="0" y="407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3"/>
          <p:cNvSpPr/>
          <p:nvPr/>
        </p:nvSpPr>
        <p:spPr>
          <a:xfrm rot="-3925113">
            <a:off x="15220348" y="2872539"/>
            <a:ext cx="499632" cy="407824"/>
          </a:xfrm>
          <a:custGeom>
            <a:rect b="b" l="l" r="r" t="t"/>
            <a:pathLst>
              <a:path extrusionOk="0" h="407824" w="499632">
                <a:moveTo>
                  <a:pt x="0" y="0"/>
                </a:moveTo>
                <a:lnTo>
                  <a:pt x="499632" y="0"/>
                </a:lnTo>
                <a:lnTo>
                  <a:pt x="499632" y="407824"/>
                </a:lnTo>
                <a:lnTo>
                  <a:pt x="0" y="407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35" name="Google Shape;135;p3"/>
          <p:cNvGraphicFramePr/>
          <p:nvPr/>
        </p:nvGraphicFramePr>
        <p:xfrm>
          <a:off x="3092242" y="3732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{1E37644D-F9A8-469F-B003-5F77CA4E983B}</a:tableStyleId>
              </a:tblPr>
              <a:tblGrid>
                <a:gridCol w="6051750"/>
                <a:gridCol w="6051750"/>
              </a:tblGrid>
              <a:tr h="362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>
                          <a:solidFill>
                            <a:srgbClr val="008C3B"/>
                          </a:solidFill>
                        </a:rPr>
                        <a:t>Metric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>
                          <a:solidFill>
                            <a:srgbClr val="008C3B"/>
                          </a:solidFill>
                        </a:rPr>
                        <a:t>Insight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34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/>
                        <a:t>Total Revenue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$817,860 – driven by strong weekend and midday sales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2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/>
                        <a:t>Avg. Order Value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$38.31 – consistent across the week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34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/>
                        <a:t>Total Orders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21,350 – most orders placed on Friday and Saturday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2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/>
                        <a:t>Total Pizzas Sold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49,574 – average of 2.32 pizzas per order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929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/>
                        <a:t>Top Pizza Category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Classic – 14,888 units sold, most popular across all categories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34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/>
                        <a:t>Top Pizza Size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Large – 45.89% of sales, highest contributor to revenue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929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/>
                        <a:t>Best Sellers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Classic Deluxe, Chicken, Barbecue Chicken – top revenue generators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929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 u="none" cap="none" strike="noStrike"/>
                        <a:t>Worst Sellers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Brie Carre, Mediterranean, Calabrese – lowest sales and revenue</a:t>
                      </a:r>
                      <a:endParaRPr/>
                    </a:p>
                  </a:txBody>
                  <a:tcPr marT="39525" marB="39525" marR="79050" marL="790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36" name="Google Shape;136;p3"/>
          <p:cNvSpPr/>
          <p:nvPr/>
        </p:nvSpPr>
        <p:spPr>
          <a:xfrm>
            <a:off x="3657538" y="3434461"/>
            <a:ext cx="30358115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3"/>
          <p:cNvSpPr/>
          <p:nvPr/>
        </p:nvSpPr>
        <p:spPr>
          <a:xfrm rot="1195872">
            <a:off x="3041454" y="3228715"/>
            <a:ext cx="1097991" cy="896235"/>
          </a:xfrm>
          <a:custGeom>
            <a:rect b="b" l="l" r="r" t="t"/>
            <a:pathLst>
              <a:path extrusionOk="0" h="896235" w="1097991">
                <a:moveTo>
                  <a:pt x="0" y="0"/>
                </a:moveTo>
                <a:lnTo>
                  <a:pt x="1097991" y="0"/>
                </a:lnTo>
                <a:lnTo>
                  <a:pt x="1097991" y="896235"/>
                </a:lnTo>
                <a:lnTo>
                  <a:pt x="0" y="8962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1A1C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"/>
          <p:cNvSpPr/>
          <p:nvPr/>
        </p:nvSpPr>
        <p:spPr>
          <a:xfrm>
            <a:off x="654467" y="5859118"/>
            <a:ext cx="3004681" cy="3005282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7493" r="-12397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"/>
          <p:cNvSpPr/>
          <p:nvPr/>
        </p:nvSpPr>
        <p:spPr>
          <a:xfrm>
            <a:off x="654467" y="2443165"/>
            <a:ext cx="3004681" cy="3005282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43438" r="-6452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4"/>
          <p:cNvSpPr/>
          <p:nvPr/>
        </p:nvSpPr>
        <p:spPr>
          <a:xfrm flipH="1">
            <a:off x="4046121" y="2443165"/>
            <a:ext cx="4280423" cy="6420634"/>
          </a:xfrm>
          <a:custGeom>
            <a:rect b="b" l="l" r="r" t="t"/>
            <a:pathLst>
              <a:path extrusionOk="0" h="9525000" w="6350000">
                <a:moveTo>
                  <a:pt x="6350000" y="9042400"/>
                </a:moveTo>
                <a:lnTo>
                  <a:pt x="6350000" y="482600"/>
                </a:lnTo>
                <a:cubicBezTo>
                  <a:pt x="6350000" y="215900"/>
                  <a:pt x="6134100" y="0"/>
                  <a:pt x="5867400" y="0"/>
                </a:cubicBezTo>
                <a:lnTo>
                  <a:pt x="482600" y="0"/>
                </a:lnTo>
                <a:cubicBezTo>
                  <a:pt x="215900" y="0"/>
                  <a:pt x="0" y="217170"/>
                  <a:pt x="0" y="482600"/>
                </a:cubicBezTo>
                <a:lnTo>
                  <a:pt x="0" y="9042400"/>
                </a:lnTo>
                <a:cubicBezTo>
                  <a:pt x="0" y="9309100"/>
                  <a:pt x="215900" y="9525000"/>
                  <a:pt x="482600" y="9525000"/>
                </a:cubicBezTo>
                <a:lnTo>
                  <a:pt x="5867400" y="9525000"/>
                </a:lnTo>
                <a:cubicBezTo>
                  <a:pt x="6132830" y="9525000"/>
                  <a:pt x="6350000" y="9309100"/>
                  <a:pt x="6350000" y="9042400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29" l="0" r="0" t="-3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4"/>
          <p:cNvSpPr/>
          <p:nvPr/>
        </p:nvSpPr>
        <p:spPr>
          <a:xfrm>
            <a:off x="16990174" y="8989174"/>
            <a:ext cx="2595651" cy="2595651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4"/>
          <p:cNvSpPr/>
          <p:nvPr/>
        </p:nvSpPr>
        <p:spPr>
          <a:xfrm>
            <a:off x="-899496" y="-899496"/>
            <a:ext cx="1798993" cy="1798993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9276019" y="1753672"/>
            <a:ext cx="6468900" cy="10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Key </a:t>
            </a:r>
            <a:r>
              <a:rPr lang="en-US" sz="6799">
                <a:solidFill>
                  <a:srgbClr val="FFFFFF"/>
                </a:solidFill>
              </a:rPr>
              <a:t>T</a:t>
            </a:r>
            <a:r>
              <a:rPr lang="en-US" sz="67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rends</a:t>
            </a:r>
            <a:endParaRPr/>
          </a:p>
        </p:txBody>
      </p:sp>
      <p:sp>
        <p:nvSpPr>
          <p:cNvPr id="148" name="Google Shape;148;p4"/>
          <p:cNvSpPr/>
          <p:nvPr/>
        </p:nvSpPr>
        <p:spPr>
          <a:xfrm>
            <a:off x="9276019" y="3362194"/>
            <a:ext cx="280718" cy="280718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9841815" y="3324094"/>
            <a:ext cx="7224315" cy="763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9">
                <a:solidFill>
                  <a:srgbClr val="F3EAE8"/>
                </a:solidFill>
                <a:latin typeface="Open Sans"/>
                <a:ea typeface="Open Sans"/>
                <a:cs typeface="Open Sans"/>
                <a:sym typeface="Open Sans"/>
              </a:rPr>
              <a:t>Peak Sales Days:</a:t>
            </a:r>
            <a:r>
              <a:rPr lang="en-US" sz="2199">
                <a:solidFill>
                  <a:srgbClr val="F3EAE8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Friday and Saturday show the highest volume, confirming strong weekend demand.</a:t>
            </a:r>
            <a:endParaRPr/>
          </a:p>
        </p:txBody>
      </p:sp>
      <p:sp>
        <p:nvSpPr>
          <p:cNvPr id="150" name="Google Shape;150;p4"/>
          <p:cNvSpPr/>
          <p:nvPr/>
        </p:nvSpPr>
        <p:spPr>
          <a:xfrm>
            <a:off x="9276019" y="4525647"/>
            <a:ext cx="280718" cy="280718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9841815" y="4449447"/>
            <a:ext cx="7224315" cy="1544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9">
                <a:solidFill>
                  <a:srgbClr val="F3EAE8"/>
                </a:solidFill>
                <a:latin typeface="Open Sans"/>
                <a:ea typeface="Open Sans"/>
                <a:cs typeface="Open Sans"/>
                <a:sym typeface="Open Sans"/>
              </a:rPr>
              <a:t>Peak Sales Hours:</a:t>
            </a:r>
            <a:r>
              <a:rPr lang="en-US" sz="2199">
                <a:solidFill>
                  <a:srgbClr val="F3EAE8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Most orders are placed around </a:t>
            </a:r>
            <a:r>
              <a:rPr b="1" lang="en-US" sz="2199">
                <a:solidFill>
                  <a:srgbClr val="008C3B"/>
                </a:solidFill>
                <a:latin typeface="Open Sans"/>
                <a:ea typeface="Open Sans"/>
                <a:cs typeface="Open Sans"/>
                <a:sym typeface="Open Sans"/>
              </a:rPr>
              <a:t>midday (12–2 PM)</a:t>
            </a:r>
            <a:r>
              <a:rPr lang="en-US" sz="2199">
                <a:solidFill>
                  <a:srgbClr val="F3EAE8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and </a:t>
            </a:r>
            <a:r>
              <a:rPr b="1" lang="en-US" sz="2199">
                <a:solidFill>
                  <a:srgbClr val="008C3B"/>
                </a:solidFill>
                <a:latin typeface="Open Sans"/>
                <a:ea typeface="Open Sans"/>
                <a:cs typeface="Open Sans"/>
                <a:sym typeface="Open Sans"/>
              </a:rPr>
              <a:t>evening (5–8 PM)</a:t>
            </a:r>
            <a:r>
              <a:rPr lang="en-US" sz="2199">
                <a:solidFill>
                  <a:srgbClr val="F3EAE8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informing optimal staffing windows.</a:t>
            </a:r>
            <a:endParaRPr/>
          </a:p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99">
              <a:solidFill>
                <a:srgbClr val="F3EAE8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52" name="Google Shape;152;p4"/>
          <p:cNvSpPr/>
          <p:nvPr/>
        </p:nvSpPr>
        <p:spPr>
          <a:xfrm>
            <a:off x="9276019" y="6032132"/>
            <a:ext cx="280718" cy="280718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9841815" y="5955932"/>
            <a:ext cx="7224315" cy="763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9">
                <a:solidFill>
                  <a:srgbClr val="F3EAE8"/>
                </a:solidFill>
                <a:latin typeface="Open Sans"/>
                <a:ea typeface="Open Sans"/>
                <a:cs typeface="Open Sans"/>
                <a:sym typeface="Open Sans"/>
              </a:rPr>
              <a:t>Category Demand:</a:t>
            </a:r>
            <a:r>
              <a:rPr lang="en-US" sz="2199">
                <a:solidFill>
                  <a:srgbClr val="F3EAE8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Classic and Chicken pizzas lead in sales and revenue.</a:t>
            </a:r>
            <a:endParaRPr/>
          </a:p>
        </p:txBody>
      </p:sp>
      <p:sp>
        <p:nvSpPr>
          <p:cNvPr id="154" name="Google Shape;154;p4"/>
          <p:cNvSpPr/>
          <p:nvPr/>
        </p:nvSpPr>
        <p:spPr>
          <a:xfrm>
            <a:off x="-556664" y="8946551"/>
            <a:ext cx="1384616" cy="1643461"/>
          </a:xfrm>
          <a:custGeom>
            <a:rect b="b" l="l" r="r" t="t"/>
            <a:pathLst>
              <a:path extrusionOk="0" h="1643461" w="1384616">
                <a:moveTo>
                  <a:pt x="0" y="0"/>
                </a:moveTo>
                <a:lnTo>
                  <a:pt x="1384616" y="0"/>
                </a:lnTo>
                <a:lnTo>
                  <a:pt x="1384616" y="1643461"/>
                </a:lnTo>
                <a:lnTo>
                  <a:pt x="0" y="16434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4"/>
          <p:cNvSpPr/>
          <p:nvPr/>
        </p:nvSpPr>
        <p:spPr>
          <a:xfrm rot="-9536716">
            <a:off x="1389551" y="9378211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10" y="0"/>
                </a:lnTo>
                <a:lnTo>
                  <a:pt x="689210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4"/>
          <p:cNvSpPr/>
          <p:nvPr/>
        </p:nvSpPr>
        <p:spPr>
          <a:xfrm rot="8298580">
            <a:off x="-740484" y="7527408"/>
            <a:ext cx="1097991" cy="896235"/>
          </a:xfrm>
          <a:custGeom>
            <a:rect b="b" l="l" r="r" t="t"/>
            <a:pathLst>
              <a:path extrusionOk="0" h="896235" w="1097991">
                <a:moveTo>
                  <a:pt x="0" y="0"/>
                </a:moveTo>
                <a:lnTo>
                  <a:pt x="1097991" y="0"/>
                </a:lnTo>
                <a:lnTo>
                  <a:pt x="1097991" y="896235"/>
                </a:lnTo>
                <a:lnTo>
                  <a:pt x="0" y="8962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4"/>
          <p:cNvSpPr/>
          <p:nvPr/>
        </p:nvSpPr>
        <p:spPr>
          <a:xfrm rot="-10609928">
            <a:off x="6726403" y="1581399"/>
            <a:ext cx="1031151" cy="438239"/>
          </a:xfrm>
          <a:custGeom>
            <a:rect b="b" l="l" r="r" t="t"/>
            <a:pathLst>
              <a:path extrusionOk="0" h="438239" w="1031151">
                <a:moveTo>
                  <a:pt x="0" y="0"/>
                </a:moveTo>
                <a:lnTo>
                  <a:pt x="1031151" y="0"/>
                </a:lnTo>
                <a:lnTo>
                  <a:pt x="1031151" y="438239"/>
                </a:lnTo>
                <a:lnTo>
                  <a:pt x="0" y="438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4"/>
          <p:cNvSpPr/>
          <p:nvPr/>
        </p:nvSpPr>
        <p:spPr>
          <a:xfrm rot="-9117778">
            <a:off x="5031369" y="1234162"/>
            <a:ext cx="1097991" cy="896235"/>
          </a:xfrm>
          <a:custGeom>
            <a:rect b="b" l="l" r="r" t="t"/>
            <a:pathLst>
              <a:path extrusionOk="0" h="896235" w="1097991">
                <a:moveTo>
                  <a:pt x="0" y="0"/>
                </a:moveTo>
                <a:lnTo>
                  <a:pt x="1097991" y="0"/>
                </a:lnTo>
                <a:lnTo>
                  <a:pt x="1097991" y="896235"/>
                </a:lnTo>
                <a:lnTo>
                  <a:pt x="0" y="8962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4"/>
          <p:cNvSpPr/>
          <p:nvPr/>
        </p:nvSpPr>
        <p:spPr>
          <a:xfrm rot="-10459610">
            <a:off x="3517824" y="1458146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09" y="0"/>
                </a:lnTo>
                <a:lnTo>
                  <a:pt x="689209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4"/>
          <p:cNvSpPr/>
          <p:nvPr/>
        </p:nvSpPr>
        <p:spPr>
          <a:xfrm>
            <a:off x="9276019" y="7195585"/>
            <a:ext cx="280718" cy="280718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4"/>
          <p:cNvSpPr txBox="1"/>
          <p:nvPr/>
        </p:nvSpPr>
        <p:spPr>
          <a:xfrm>
            <a:off x="9841815" y="7119385"/>
            <a:ext cx="7224315" cy="763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9">
                <a:solidFill>
                  <a:srgbClr val="F3EAE8"/>
                </a:solidFill>
                <a:latin typeface="Open Sans"/>
                <a:ea typeface="Open Sans"/>
                <a:cs typeface="Open Sans"/>
                <a:sym typeface="Open Sans"/>
              </a:rPr>
              <a:t>Size Preferences:</a:t>
            </a:r>
            <a:r>
              <a:rPr lang="en-US" sz="2199">
                <a:solidFill>
                  <a:srgbClr val="F3EAE8"/>
                </a:solidFill>
                <a:latin typeface="Open Sans"/>
                <a:ea typeface="Open Sans"/>
                <a:cs typeface="Open Sans"/>
                <a:sym typeface="Open Sans"/>
              </a:rPr>
              <a:t> Large pizzas dominate both in quantity sold and sales value.</a:t>
            </a:r>
            <a:endParaRPr/>
          </a:p>
        </p:txBody>
      </p:sp>
      <p:sp>
        <p:nvSpPr>
          <p:cNvPr id="162" name="Google Shape;162;p4"/>
          <p:cNvSpPr/>
          <p:nvPr/>
        </p:nvSpPr>
        <p:spPr>
          <a:xfrm>
            <a:off x="9276019" y="8320937"/>
            <a:ext cx="280718" cy="280718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4"/>
          <p:cNvSpPr txBox="1"/>
          <p:nvPr/>
        </p:nvSpPr>
        <p:spPr>
          <a:xfrm>
            <a:off x="9841815" y="8244737"/>
            <a:ext cx="7224315" cy="115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9">
                <a:solidFill>
                  <a:srgbClr val="F3EAE8"/>
                </a:solidFill>
                <a:latin typeface="Open Sans"/>
                <a:ea typeface="Open Sans"/>
                <a:cs typeface="Open Sans"/>
                <a:sym typeface="Open Sans"/>
              </a:rPr>
              <a:t>Order Behavior:</a:t>
            </a:r>
            <a:r>
              <a:rPr lang="en-US" sz="2199">
                <a:solidFill>
                  <a:srgbClr val="F3EAE8"/>
                </a:solidFill>
                <a:latin typeface="Open Sans"/>
                <a:ea typeface="Open Sans"/>
                <a:cs typeface="Open Sans"/>
                <a:sym typeface="Open Sans"/>
              </a:rPr>
              <a:t> Customers typically order more than 2 pizzas per order, suggesting frequent group or family purchases.</a:t>
            </a:r>
            <a:endParaRPr/>
          </a:p>
        </p:txBody>
      </p:sp>
      <p:sp>
        <p:nvSpPr>
          <p:cNvPr id="164" name="Google Shape;164;p4"/>
          <p:cNvSpPr/>
          <p:nvPr/>
        </p:nvSpPr>
        <p:spPr>
          <a:xfrm rot="-5504316">
            <a:off x="8154030" y="1872215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09" y="0"/>
                </a:lnTo>
                <a:lnTo>
                  <a:pt x="689209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1A1C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"/>
          <p:cNvSpPr/>
          <p:nvPr/>
        </p:nvSpPr>
        <p:spPr>
          <a:xfrm>
            <a:off x="-1297826" y="8989174"/>
            <a:ext cx="2595651" cy="2595651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5"/>
          <p:cNvSpPr/>
          <p:nvPr/>
        </p:nvSpPr>
        <p:spPr>
          <a:xfrm>
            <a:off x="17388504" y="-899496"/>
            <a:ext cx="1798993" cy="1798993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5"/>
          <p:cNvSpPr/>
          <p:nvPr/>
        </p:nvSpPr>
        <p:spPr>
          <a:xfrm>
            <a:off x="1966086" y="3360144"/>
            <a:ext cx="7029838" cy="1620089"/>
          </a:xfrm>
          <a:custGeom>
            <a:rect b="b" l="l" r="r" t="t"/>
            <a:pathLst>
              <a:path extrusionOk="0" h="1058141" w="4591450">
                <a:moveTo>
                  <a:pt x="4466990" y="1058141"/>
                </a:moveTo>
                <a:lnTo>
                  <a:pt x="124460" y="1058141"/>
                </a:lnTo>
                <a:cubicBezTo>
                  <a:pt x="55880" y="1058141"/>
                  <a:pt x="0" y="1002261"/>
                  <a:pt x="0" y="933681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466990" y="0"/>
                </a:lnTo>
                <a:cubicBezTo>
                  <a:pt x="4535570" y="0"/>
                  <a:pt x="4591450" y="55880"/>
                  <a:pt x="4591450" y="124460"/>
                </a:cubicBezTo>
                <a:lnTo>
                  <a:pt x="4591450" y="933681"/>
                </a:lnTo>
                <a:cubicBezTo>
                  <a:pt x="4591450" y="1002261"/>
                  <a:pt x="4535570" y="1058141"/>
                  <a:pt x="4466990" y="1058141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1966086" y="5306766"/>
            <a:ext cx="7029838" cy="1620089"/>
          </a:xfrm>
          <a:custGeom>
            <a:rect b="b" l="l" r="r" t="t"/>
            <a:pathLst>
              <a:path extrusionOk="0" h="1058141" w="4591450">
                <a:moveTo>
                  <a:pt x="4466990" y="1058141"/>
                </a:moveTo>
                <a:lnTo>
                  <a:pt x="124460" y="1058141"/>
                </a:lnTo>
                <a:cubicBezTo>
                  <a:pt x="55880" y="1058141"/>
                  <a:pt x="0" y="1002261"/>
                  <a:pt x="0" y="933681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466990" y="0"/>
                </a:lnTo>
                <a:cubicBezTo>
                  <a:pt x="4535570" y="0"/>
                  <a:pt x="4591450" y="55880"/>
                  <a:pt x="4591450" y="124460"/>
                </a:cubicBezTo>
                <a:lnTo>
                  <a:pt x="4591450" y="933681"/>
                </a:lnTo>
                <a:cubicBezTo>
                  <a:pt x="4591450" y="1002261"/>
                  <a:pt x="4535570" y="1058141"/>
                  <a:pt x="4466990" y="1058141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9292077" y="3360144"/>
            <a:ext cx="7029838" cy="1620089"/>
          </a:xfrm>
          <a:custGeom>
            <a:rect b="b" l="l" r="r" t="t"/>
            <a:pathLst>
              <a:path extrusionOk="0" h="1058141" w="4591450">
                <a:moveTo>
                  <a:pt x="4466990" y="1058141"/>
                </a:moveTo>
                <a:lnTo>
                  <a:pt x="124460" y="1058141"/>
                </a:lnTo>
                <a:cubicBezTo>
                  <a:pt x="55880" y="1058141"/>
                  <a:pt x="0" y="1002261"/>
                  <a:pt x="0" y="933681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466990" y="0"/>
                </a:lnTo>
                <a:cubicBezTo>
                  <a:pt x="4535570" y="0"/>
                  <a:pt x="4591450" y="55880"/>
                  <a:pt x="4591450" y="124460"/>
                </a:cubicBezTo>
                <a:lnTo>
                  <a:pt x="4591450" y="933681"/>
                </a:lnTo>
                <a:cubicBezTo>
                  <a:pt x="4591450" y="1002261"/>
                  <a:pt x="4535570" y="1058141"/>
                  <a:pt x="4466990" y="1058141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9292077" y="5306766"/>
            <a:ext cx="7029838" cy="1620089"/>
          </a:xfrm>
          <a:custGeom>
            <a:rect b="b" l="l" r="r" t="t"/>
            <a:pathLst>
              <a:path extrusionOk="0" h="1058141" w="4591450">
                <a:moveTo>
                  <a:pt x="4466990" y="1058141"/>
                </a:moveTo>
                <a:lnTo>
                  <a:pt x="124460" y="1058141"/>
                </a:lnTo>
                <a:cubicBezTo>
                  <a:pt x="55880" y="1058141"/>
                  <a:pt x="0" y="1002261"/>
                  <a:pt x="0" y="933681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466990" y="0"/>
                </a:lnTo>
                <a:cubicBezTo>
                  <a:pt x="4535570" y="0"/>
                  <a:pt x="4591450" y="55880"/>
                  <a:pt x="4591450" y="124460"/>
                </a:cubicBezTo>
                <a:lnTo>
                  <a:pt x="4591450" y="933681"/>
                </a:lnTo>
                <a:cubicBezTo>
                  <a:pt x="4591450" y="1002261"/>
                  <a:pt x="4535570" y="1058141"/>
                  <a:pt x="4466990" y="1058141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2312235" y="3790543"/>
            <a:ext cx="706508" cy="706508"/>
          </a:xfrm>
          <a:custGeom>
            <a:rect b="b" l="l" r="r" t="t"/>
            <a:pathLst>
              <a:path extrusionOk="0" h="706508" w="706508">
                <a:moveTo>
                  <a:pt x="0" y="0"/>
                </a:moveTo>
                <a:lnTo>
                  <a:pt x="706508" y="0"/>
                </a:lnTo>
                <a:lnTo>
                  <a:pt x="706508" y="706508"/>
                </a:lnTo>
                <a:lnTo>
                  <a:pt x="0" y="7065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5"/>
          <p:cNvSpPr/>
          <p:nvPr/>
        </p:nvSpPr>
        <p:spPr>
          <a:xfrm>
            <a:off x="2220033" y="5701981"/>
            <a:ext cx="890911" cy="829661"/>
          </a:xfrm>
          <a:custGeom>
            <a:rect b="b" l="l" r="r" t="t"/>
            <a:pathLst>
              <a:path extrusionOk="0" h="829661" w="890911">
                <a:moveTo>
                  <a:pt x="0" y="0"/>
                </a:moveTo>
                <a:lnTo>
                  <a:pt x="890912" y="0"/>
                </a:lnTo>
                <a:lnTo>
                  <a:pt x="890912" y="829660"/>
                </a:lnTo>
                <a:lnTo>
                  <a:pt x="0" y="829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5"/>
          <p:cNvSpPr/>
          <p:nvPr/>
        </p:nvSpPr>
        <p:spPr>
          <a:xfrm>
            <a:off x="9706554" y="3816935"/>
            <a:ext cx="779595" cy="706508"/>
          </a:xfrm>
          <a:custGeom>
            <a:rect b="b" l="l" r="r" t="t"/>
            <a:pathLst>
              <a:path extrusionOk="0" h="706508" w="779595">
                <a:moveTo>
                  <a:pt x="0" y="0"/>
                </a:moveTo>
                <a:lnTo>
                  <a:pt x="779594" y="0"/>
                </a:lnTo>
                <a:lnTo>
                  <a:pt x="779594" y="706508"/>
                </a:lnTo>
                <a:lnTo>
                  <a:pt x="0" y="7065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5"/>
          <p:cNvSpPr/>
          <p:nvPr/>
        </p:nvSpPr>
        <p:spPr>
          <a:xfrm>
            <a:off x="9706554" y="5701981"/>
            <a:ext cx="763288" cy="829661"/>
          </a:xfrm>
          <a:custGeom>
            <a:rect b="b" l="l" r="r" t="t"/>
            <a:pathLst>
              <a:path extrusionOk="0" h="829661" w="763288">
                <a:moveTo>
                  <a:pt x="0" y="0"/>
                </a:moveTo>
                <a:lnTo>
                  <a:pt x="763288" y="0"/>
                </a:lnTo>
                <a:lnTo>
                  <a:pt x="763288" y="829660"/>
                </a:lnTo>
                <a:lnTo>
                  <a:pt x="0" y="829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5"/>
          <p:cNvSpPr/>
          <p:nvPr/>
        </p:nvSpPr>
        <p:spPr>
          <a:xfrm>
            <a:off x="5629081" y="7250706"/>
            <a:ext cx="7029838" cy="1620089"/>
          </a:xfrm>
          <a:custGeom>
            <a:rect b="b" l="l" r="r" t="t"/>
            <a:pathLst>
              <a:path extrusionOk="0" h="1058141" w="4591450">
                <a:moveTo>
                  <a:pt x="4466990" y="1058141"/>
                </a:moveTo>
                <a:lnTo>
                  <a:pt x="124460" y="1058141"/>
                </a:lnTo>
                <a:cubicBezTo>
                  <a:pt x="55880" y="1058141"/>
                  <a:pt x="0" y="1002261"/>
                  <a:pt x="0" y="933681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466990" y="0"/>
                </a:lnTo>
                <a:cubicBezTo>
                  <a:pt x="4535570" y="0"/>
                  <a:pt x="4591450" y="55880"/>
                  <a:pt x="4591450" y="124460"/>
                </a:cubicBezTo>
                <a:lnTo>
                  <a:pt x="4591450" y="933681"/>
                </a:lnTo>
                <a:cubicBezTo>
                  <a:pt x="4591450" y="1002261"/>
                  <a:pt x="4535570" y="1058141"/>
                  <a:pt x="4466990" y="1058141"/>
                </a:cubicBezTo>
                <a:close/>
              </a:path>
            </a:pathLst>
          </a:custGeom>
          <a:solidFill>
            <a:srgbClr val="FF914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5"/>
          <p:cNvSpPr/>
          <p:nvPr/>
        </p:nvSpPr>
        <p:spPr>
          <a:xfrm>
            <a:off x="5977133" y="7645920"/>
            <a:ext cx="829661" cy="829661"/>
          </a:xfrm>
          <a:custGeom>
            <a:rect b="b" l="l" r="r" t="t"/>
            <a:pathLst>
              <a:path extrusionOk="0" h="829661" w="829661">
                <a:moveTo>
                  <a:pt x="0" y="0"/>
                </a:moveTo>
                <a:lnTo>
                  <a:pt x="829661" y="0"/>
                </a:lnTo>
                <a:lnTo>
                  <a:pt x="829661" y="829661"/>
                </a:lnTo>
                <a:lnTo>
                  <a:pt x="0" y="8296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5"/>
          <p:cNvSpPr txBox="1"/>
          <p:nvPr/>
        </p:nvSpPr>
        <p:spPr>
          <a:xfrm>
            <a:off x="1028700" y="1395959"/>
            <a:ext cx="16230600" cy="11041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General Recommendations</a:t>
            </a:r>
            <a:endParaRPr/>
          </a:p>
        </p:txBody>
      </p:sp>
      <p:sp>
        <p:nvSpPr>
          <p:cNvPr id="182" name="Google Shape;182;p5"/>
          <p:cNvSpPr txBox="1"/>
          <p:nvPr/>
        </p:nvSpPr>
        <p:spPr>
          <a:xfrm>
            <a:off x="3304493" y="3588335"/>
            <a:ext cx="5208626" cy="112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8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Optimize Staff Scheduling:</a:t>
            </a:r>
            <a:r>
              <a:rPr lang="en-US" sz="2184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Allocate more staff during Friday/Saturday lunch and dinner hours.</a:t>
            </a:r>
            <a:endParaRPr/>
          </a:p>
        </p:txBody>
      </p:sp>
      <p:sp>
        <p:nvSpPr>
          <p:cNvPr id="183" name="Google Shape;183;p5"/>
          <p:cNvSpPr txBox="1"/>
          <p:nvPr/>
        </p:nvSpPr>
        <p:spPr>
          <a:xfrm>
            <a:off x="10698811" y="3561943"/>
            <a:ext cx="5208626" cy="112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8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Enhance Promotions:</a:t>
            </a:r>
            <a:r>
              <a:rPr lang="en-US" sz="2184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Focus on best sellers for combo deals and spotlight underperformers for revamp or removal.</a:t>
            </a:r>
            <a:endParaRPr/>
          </a:p>
        </p:txBody>
      </p:sp>
      <p:sp>
        <p:nvSpPr>
          <p:cNvPr id="184" name="Google Shape;184;p5"/>
          <p:cNvSpPr txBox="1"/>
          <p:nvPr/>
        </p:nvSpPr>
        <p:spPr>
          <a:xfrm>
            <a:off x="10698811" y="5534957"/>
            <a:ext cx="5208626" cy="112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8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Inventory Efficiency:</a:t>
            </a:r>
            <a:r>
              <a:rPr lang="en-US" sz="2184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Stock ingredients based on top-performing categories and sizes to reduce waste.</a:t>
            </a:r>
            <a:endParaRPr/>
          </a:p>
        </p:txBody>
      </p:sp>
      <p:sp>
        <p:nvSpPr>
          <p:cNvPr id="185" name="Google Shape;185;p5"/>
          <p:cNvSpPr txBox="1"/>
          <p:nvPr/>
        </p:nvSpPr>
        <p:spPr>
          <a:xfrm>
            <a:off x="3372821" y="5534957"/>
            <a:ext cx="5208626" cy="112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8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Drive Upsells:</a:t>
            </a:r>
            <a:r>
              <a:rPr lang="en-US" sz="2184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Create bundle deals (large pizza + drink/side) to increase AOV (Average Order Value).</a:t>
            </a:r>
            <a:endParaRPr/>
          </a:p>
        </p:txBody>
      </p:sp>
      <p:sp>
        <p:nvSpPr>
          <p:cNvPr id="186" name="Google Shape;186;p5"/>
          <p:cNvSpPr txBox="1"/>
          <p:nvPr/>
        </p:nvSpPr>
        <p:spPr>
          <a:xfrm>
            <a:off x="7035816" y="7478896"/>
            <a:ext cx="5208626" cy="112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8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Seasonal Campaigns: </a:t>
            </a:r>
            <a:r>
              <a:rPr lang="en-US" sz="218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 the observed peaks to launch time-limited offers during high-traffic periods.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1A1C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"/>
          <p:cNvSpPr/>
          <p:nvPr/>
        </p:nvSpPr>
        <p:spPr>
          <a:xfrm>
            <a:off x="-1297826" y="8989174"/>
            <a:ext cx="2595651" cy="2595651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6"/>
          <p:cNvSpPr/>
          <p:nvPr/>
        </p:nvSpPr>
        <p:spPr>
          <a:xfrm>
            <a:off x="17388504" y="-899496"/>
            <a:ext cx="1798993" cy="1798993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6"/>
          <p:cNvSpPr txBox="1"/>
          <p:nvPr/>
        </p:nvSpPr>
        <p:spPr>
          <a:xfrm>
            <a:off x="3397601" y="1873476"/>
            <a:ext cx="11492798" cy="11041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Stakeholder Recommendations</a:t>
            </a:r>
            <a:endParaRPr/>
          </a:p>
        </p:txBody>
      </p:sp>
      <p:sp>
        <p:nvSpPr>
          <p:cNvPr id="194" name="Google Shape;194;p6"/>
          <p:cNvSpPr/>
          <p:nvPr/>
        </p:nvSpPr>
        <p:spPr>
          <a:xfrm rot="127865">
            <a:off x="2002499" y="1000121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10" y="0"/>
                </a:lnTo>
                <a:lnTo>
                  <a:pt x="689210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6"/>
          <p:cNvSpPr/>
          <p:nvPr/>
        </p:nvSpPr>
        <p:spPr>
          <a:xfrm rot="2460530">
            <a:off x="1546472" y="1831167"/>
            <a:ext cx="1097991" cy="896235"/>
          </a:xfrm>
          <a:custGeom>
            <a:rect b="b" l="l" r="r" t="t"/>
            <a:pathLst>
              <a:path extrusionOk="0" h="896235" w="1097991">
                <a:moveTo>
                  <a:pt x="0" y="0"/>
                </a:moveTo>
                <a:lnTo>
                  <a:pt x="1097991" y="0"/>
                </a:lnTo>
                <a:lnTo>
                  <a:pt x="1097991" y="896235"/>
                </a:lnTo>
                <a:lnTo>
                  <a:pt x="0" y="8962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6"/>
          <p:cNvSpPr/>
          <p:nvPr/>
        </p:nvSpPr>
        <p:spPr>
          <a:xfrm rot="-936941">
            <a:off x="545619" y="1842124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09" y="0"/>
                </a:lnTo>
                <a:lnTo>
                  <a:pt x="689209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6"/>
          <p:cNvSpPr/>
          <p:nvPr/>
        </p:nvSpPr>
        <p:spPr>
          <a:xfrm rot="-2021432">
            <a:off x="518898" y="739237"/>
            <a:ext cx="1362180" cy="578926"/>
          </a:xfrm>
          <a:custGeom>
            <a:rect b="b" l="l" r="r" t="t"/>
            <a:pathLst>
              <a:path extrusionOk="0" h="578926" w="1362180">
                <a:moveTo>
                  <a:pt x="0" y="0"/>
                </a:moveTo>
                <a:lnTo>
                  <a:pt x="1362180" y="0"/>
                </a:lnTo>
                <a:lnTo>
                  <a:pt x="1362180" y="578926"/>
                </a:lnTo>
                <a:lnTo>
                  <a:pt x="0" y="5789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6"/>
          <p:cNvSpPr/>
          <p:nvPr/>
        </p:nvSpPr>
        <p:spPr>
          <a:xfrm>
            <a:off x="16880237" y="9029154"/>
            <a:ext cx="758125" cy="899852"/>
          </a:xfrm>
          <a:custGeom>
            <a:rect b="b" l="l" r="r" t="t"/>
            <a:pathLst>
              <a:path extrusionOk="0" h="899852" w="758125">
                <a:moveTo>
                  <a:pt x="0" y="0"/>
                </a:moveTo>
                <a:lnTo>
                  <a:pt x="758126" y="0"/>
                </a:lnTo>
                <a:lnTo>
                  <a:pt x="758126" y="899852"/>
                </a:lnTo>
                <a:lnTo>
                  <a:pt x="0" y="8998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6"/>
          <p:cNvSpPr/>
          <p:nvPr/>
        </p:nvSpPr>
        <p:spPr>
          <a:xfrm rot="9399398">
            <a:off x="17138688" y="7979838"/>
            <a:ext cx="499632" cy="407824"/>
          </a:xfrm>
          <a:custGeom>
            <a:rect b="b" l="l" r="r" t="t"/>
            <a:pathLst>
              <a:path extrusionOk="0" h="407824" w="499632">
                <a:moveTo>
                  <a:pt x="0" y="0"/>
                </a:moveTo>
                <a:lnTo>
                  <a:pt x="499631" y="0"/>
                </a:lnTo>
                <a:lnTo>
                  <a:pt x="499631" y="407824"/>
                </a:lnTo>
                <a:lnTo>
                  <a:pt x="0" y="407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6"/>
          <p:cNvSpPr/>
          <p:nvPr/>
        </p:nvSpPr>
        <p:spPr>
          <a:xfrm rot="-3925113">
            <a:off x="16236503" y="3034399"/>
            <a:ext cx="499632" cy="407824"/>
          </a:xfrm>
          <a:custGeom>
            <a:rect b="b" l="l" r="r" t="t"/>
            <a:pathLst>
              <a:path extrusionOk="0" h="407824" w="499632">
                <a:moveTo>
                  <a:pt x="0" y="0"/>
                </a:moveTo>
                <a:lnTo>
                  <a:pt x="499632" y="0"/>
                </a:lnTo>
                <a:lnTo>
                  <a:pt x="499632" y="407824"/>
                </a:lnTo>
                <a:lnTo>
                  <a:pt x="0" y="4078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6"/>
          <p:cNvSpPr/>
          <p:nvPr/>
        </p:nvSpPr>
        <p:spPr>
          <a:xfrm rot="-3925113">
            <a:off x="16193155" y="8895670"/>
            <a:ext cx="499632" cy="503161"/>
          </a:xfrm>
          <a:custGeom>
            <a:rect b="b" l="l" r="r" t="t"/>
            <a:pathLst>
              <a:path extrusionOk="0" h="503161" w="499632">
                <a:moveTo>
                  <a:pt x="0" y="0"/>
                </a:moveTo>
                <a:lnTo>
                  <a:pt x="499632" y="0"/>
                </a:lnTo>
                <a:lnTo>
                  <a:pt x="499632" y="503161"/>
                </a:lnTo>
                <a:lnTo>
                  <a:pt x="0" y="5031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1687" r="-11687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02" name="Google Shape;202;p6"/>
          <p:cNvGraphicFramePr/>
          <p:nvPr/>
        </p:nvGraphicFramePr>
        <p:xfrm>
          <a:off x="2013464" y="415186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{1E37644D-F9A8-469F-B003-5F77CA4E983B}</a:tableStyleId>
              </a:tblPr>
              <a:tblGrid>
                <a:gridCol w="5596225"/>
                <a:gridCol w="8664850"/>
              </a:tblGrid>
              <a:tr h="5193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008C3B"/>
                          </a:solidFill>
                        </a:rPr>
                        <a:t>Stakeholder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008C3B"/>
                          </a:solidFill>
                        </a:rPr>
                        <a:t>Actionable Suggestion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873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/>
                        <a:t>Store Managers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Use hourly data to staff peak times; track low performers to reduce prep waste.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873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/>
                        <a:t>Marketing Team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Promote best sellers in social and loyalty programs; test offers for slow-selling pizzas.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873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/>
                        <a:t>Operations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Adjust supply chain forecasts based on category/size trends.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873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/>
                        <a:t>Finance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Monitor AOV and margin trends to fine-tune pricing and promotions.</a:t>
                      </a:r>
                      <a:endParaRPr/>
                    </a:p>
                  </a:txBody>
                  <a:tcPr marT="45725" marB="45725" marR="91450" marL="91450" anchor="ctr">
                    <a:lnL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8C3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03" name="Google Shape;203;p6"/>
          <p:cNvSpPr/>
          <p:nvPr/>
        </p:nvSpPr>
        <p:spPr>
          <a:xfrm>
            <a:off x="13395034" y="366389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1A1C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7"/>
          <p:cNvGrpSpPr/>
          <p:nvPr/>
        </p:nvGrpSpPr>
        <p:grpSpPr>
          <a:xfrm>
            <a:off x="10034615" y="1885315"/>
            <a:ext cx="6337062" cy="6454584"/>
            <a:chOff x="0" y="-75265"/>
            <a:chExt cx="4565904" cy="4650580"/>
          </a:xfrm>
        </p:grpSpPr>
        <p:sp>
          <p:nvSpPr>
            <p:cNvPr id="209" name="Google Shape;209;p7"/>
            <p:cNvSpPr/>
            <p:nvPr/>
          </p:nvSpPr>
          <p:spPr>
            <a:xfrm>
              <a:off x="0" y="0"/>
              <a:ext cx="4565904" cy="4544567"/>
            </a:xfrm>
            <a:custGeom>
              <a:rect b="b" l="l" r="r" t="t"/>
              <a:pathLst>
                <a:path extrusionOk="0" h="4544567" w="4565904">
                  <a:moveTo>
                    <a:pt x="4565904" y="4544567"/>
                  </a:moveTo>
                  <a:lnTo>
                    <a:pt x="0" y="4544567"/>
                  </a:lnTo>
                  <a:lnTo>
                    <a:pt x="0" y="0"/>
                  </a:lnTo>
                  <a:lnTo>
                    <a:pt x="4565904" y="0"/>
                  </a:lnTo>
                  <a:lnTo>
                    <a:pt x="4565904" y="4544567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-15" r="-15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39186" y="-75265"/>
              <a:ext cx="4505471" cy="4650580"/>
            </a:xfrm>
            <a:custGeom>
              <a:rect b="b" l="l" r="r" t="t"/>
              <a:pathLst>
                <a:path extrusionOk="0" h="4650580" w="4505471">
                  <a:moveTo>
                    <a:pt x="3667159" y="3415751"/>
                  </a:moveTo>
                  <a:cubicBezTo>
                    <a:pt x="3795965" y="3533254"/>
                    <a:pt x="3910772" y="3707126"/>
                    <a:pt x="3859861" y="3888976"/>
                  </a:cubicBezTo>
                  <a:cubicBezTo>
                    <a:pt x="3813124" y="4055920"/>
                    <a:pt x="3648563" y="4201414"/>
                    <a:pt x="3507175" y="4288776"/>
                  </a:cubicBezTo>
                  <a:cubicBezTo>
                    <a:pt x="3284047" y="4426644"/>
                    <a:pt x="2762085" y="4650580"/>
                    <a:pt x="2547472" y="4387898"/>
                  </a:cubicBezTo>
                  <a:cubicBezTo>
                    <a:pt x="2380751" y="4183834"/>
                    <a:pt x="2424554" y="3825915"/>
                    <a:pt x="2548204" y="3612329"/>
                  </a:cubicBezTo>
                  <a:cubicBezTo>
                    <a:pt x="2747120" y="3268735"/>
                    <a:pt x="3208558" y="3131792"/>
                    <a:pt x="3557003" y="3334890"/>
                  </a:cubicBezTo>
                  <a:cubicBezTo>
                    <a:pt x="3596017" y="3357631"/>
                    <a:pt x="3632967" y="3384560"/>
                    <a:pt x="3667159" y="3415751"/>
                  </a:cubicBezTo>
                  <a:close/>
                  <a:moveTo>
                    <a:pt x="1992447" y="3791818"/>
                  </a:moveTo>
                  <a:cubicBezTo>
                    <a:pt x="2010137" y="3735023"/>
                    <a:pt x="2026966" y="3678482"/>
                    <a:pt x="2044809" y="3624143"/>
                  </a:cubicBezTo>
                  <a:cubicBezTo>
                    <a:pt x="2155323" y="3287600"/>
                    <a:pt x="2467546" y="3015212"/>
                    <a:pt x="2805618" y="2922461"/>
                  </a:cubicBezTo>
                  <a:cubicBezTo>
                    <a:pt x="3205451" y="2812765"/>
                    <a:pt x="3666233" y="2918375"/>
                    <a:pt x="4018231" y="2699287"/>
                  </a:cubicBezTo>
                  <a:cubicBezTo>
                    <a:pt x="4278232" y="2537458"/>
                    <a:pt x="4415573" y="2226502"/>
                    <a:pt x="4442630" y="1921440"/>
                  </a:cubicBezTo>
                  <a:cubicBezTo>
                    <a:pt x="4505471" y="1212925"/>
                    <a:pt x="4013209" y="517056"/>
                    <a:pt x="3350583" y="258527"/>
                  </a:cubicBezTo>
                  <a:cubicBezTo>
                    <a:pt x="2687957" y="0"/>
                    <a:pt x="1905716" y="147565"/>
                    <a:pt x="1323944" y="556780"/>
                  </a:cubicBezTo>
                  <a:cubicBezTo>
                    <a:pt x="742171" y="965997"/>
                    <a:pt x="351113" y="1609760"/>
                    <a:pt x="157854" y="2294298"/>
                  </a:cubicBezTo>
                  <a:cubicBezTo>
                    <a:pt x="50189" y="2675657"/>
                    <a:pt x="0" y="3083913"/>
                    <a:pt x="98444" y="3467756"/>
                  </a:cubicBezTo>
                  <a:cubicBezTo>
                    <a:pt x="196887" y="3851595"/>
                    <a:pt x="463655" y="4206901"/>
                    <a:pt x="838105" y="4336516"/>
                  </a:cubicBezTo>
                  <a:cubicBezTo>
                    <a:pt x="1064617" y="4414922"/>
                    <a:pt x="1328292" y="4473641"/>
                    <a:pt x="1561066" y="4386798"/>
                  </a:cubicBezTo>
                  <a:cubicBezTo>
                    <a:pt x="1822906" y="4289110"/>
                    <a:pt x="1915759" y="4038047"/>
                    <a:pt x="1992447" y="3791818"/>
                  </a:cubicBez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45836" r="-3243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7"/>
          <p:cNvSpPr/>
          <p:nvPr/>
        </p:nvSpPr>
        <p:spPr>
          <a:xfrm>
            <a:off x="-1297826" y="8989174"/>
            <a:ext cx="2595651" cy="2595651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7"/>
          <p:cNvSpPr/>
          <p:nvPr/>
        </p:nvSpPr>
        <p:spPr>
          <a:xfrm>
            <a:off x="17388504" y="-899496"/>
            <a:ext cx="1798993" cy="1798993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D5261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7"/>
          <p:cNvSpPr txBox="1"/>
          <p:nvPr/>
        </p:nvSpPr>
        <p:spPr>
          <a:xfrm>
            <a:off x="1297826" y="1957180"/>
            <a:ext cx="8807023" cy="11041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Limitations of the Data</a:t>
            </a:r>
            <a:endParaRPr/>
          </a:p>
        </p:txBody>
      </p:sp>
      <p:sp>
        <p:nvSpPr>
          <p:cNvPr id="214" name="Google Shape;214;p7"/>
          <p:cNvSpPr txBox="1"/>
          <p:nvPr/>
        </p:nvSpPr>
        <p:spPr>
          <a:xfrm>
            <a:off x="1297826" y="3544413"/>
            <a:ext cx="8188420" cy="763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9">
                <a:solidFill>
                  <a:srgbClr val="008C3B"/>
                </a:solidFill>
                <a:latin typeface="Open Sans"/>
                <a:ea typeface="Open Sans"/>
                <a:cs typeface="Open Sans"/>
                <a:sym typeface="Open Sans"/>
              </a:rPr>
              <a:t>Time Range:</a:t>
            </a:r>
            <a:r>
              <a:rPr lang="en-US" sz="21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Data appears to cover a single year, which may limit seasonal analysis or year-over-year comparisons.</a:t>
            </a:r>
            <a:endParaRPr/>
          </a:p>
        </p:txBody>
      </p:sp>
      <p:sp>
        <p:nvSpPr>
          <p:cNvPr id="215" name="Google Shape;215;p7"/>
          <p:cNvSpPr/>
          <p:nvPr/>
        </p:nvSpPr>
        <p:spPr>
          <a:xfrm>
            <a:off x="15874684" y="5960070"/>
            <a:ext cx="1384616" cy="1643461"/>
          </a:xfrm>
          <a:custGeom>
            <a:rect b="b" l="l" r="r" t="t"/>
            <a:pathLst>
              <a:path extrusionOk="0" h="1643461" w="1384616">
                <a:moveTo>
                  <a:pt x="0" y="0"/>
                </a:moveTo>
                <a:lnTo>
                  <a:pt x="1384616" y="0"/>
                </a:lnTo>
                <a:lnTo>
                  <a:pt x="1384616" y="1643460"/>
                </a:lnTo>
                <a:lnTo>
                  <a:pt x="0" y="16434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7"/>
          <p:cNvSpPr/>
          <p:nvPr/>
        </p:nvSpPr>
        <p:spPr>
          <a:xfrm rot="-1731390">
            <a:off x="11797012" y="1225886"/>
            <a:ext cx="1031151" cy="438239"/>
          </a:xfrm>
          <a:custGeom>
            <a:rect b="b" l="l" r="r" t="t"/>
            <a:pathLst>
              <a:path extrusionOk="0" h="438239" w="1031151">
                <a:moveTo>
                  <a:pt x="0" y="0"/>
                </a:moveTo>
                <a:lnTo>
                  <a:pt x="1031151" y="0"/>
                </a:lnTo>
                <a:lnTo>
                  <a:pt x="1031151" y="438239"/>
                </a:lnTo>
                <a:lnTo>
                  <a:pt x="0" y="438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7"/>
          <p:cNvSpPr/>
          <p:nvPr/>
        </p:nvSpPr>
        <p:spPr>
          <a:xfrm rot="3414676">
            <a:off x="15822681" y="1701495"/>
            <a:ext cx="1097991" cy="896235"/>
          </a:xfrm>
          <a:custGeom>
            <a:rect b="b" l="l" r="r" t="t"/>
            <a:pathLst>
              <a:path extrusionOk="0" h="896235" w="1097991">
                <a:moveTo>
                  <a:pt x="0" y="0"/>
                </a:moveTo>
                <a:lnTo>
                  <a:pt x="1097991" y="0"/>
                </a:lnTo>
                <a:lnTo>
                  <a:pt x="1097991" y="896235"/>
                </a:lnTo>
                <a:lnTo>
                  <a:pt x="0" y="8962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7"/>
          <p:cNvSpPr/>
          <p:nvPr/>
        </p:nvSpPr>
        <p:spPr>
          <a:xfrm rot="1820787">
            <a:off x="14107957" y="962699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09" y="0"/>
                </a:lnTo>
                <a:lnTo>
                  <a:pt x="689209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7"/>
          <p:cNvSpPr/>
          <p:nvPr/>
        </p:nvSpPr>
        <p:spPr>
          <a:xfrm rot="7582763">
            <a:off x="16702234" y="4659135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09" y="0"/>
                </a:lnTo>
                <a:lnTo>
                  <a:pt x="689209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7"/>
          <p:cNvSpPr/>
          <p:nvPr/>
        </p:nvSpPr>
        <p:spPr>
          <a:xfrm rot="-1371690">
            <a:off x="15600257" y="8015941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10" y="0"/>
                </a:lnTo>
                <a:lnTo>
                  <a:pt x="689210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7"/>
          <p:cNvSpPr/>
          <p:nvPr/>
        </p:nvSpPr>
        <p:spPr>
          <a:xfrm rot="2025787">
            <a:off x="13961812" y="8674095"/>
            <a:ext cx="910796" cy="743437"/>
          </a:xfrm>
          <a:custGeom>
            <a:rect b="b" l="l" r="r" t="t"/>
            <a:pathLst>
              <a:path extrusionOk="0" h="743437" w="910796">
                <a:moveTo>
                  <a:pt x="0" y="0"/>
                </a:moveTo>
                <a:lnTo>
                  <a:pt x="910796" y="0"/>
                </a:lnTo>
                <a:lnTo>
                  <a:pt x="910796" y="743437"/>
                </a:lnTo>
                <a:lnTo>
                  <a:pt x="0" y="743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7"/>
          <p:cNvSpPr txBox="1"/>
          <p:nvPr/>
        </p:nvSpPr>
        <p:spPr>
          <a:xfrm>
            <a:off x="1297826" y="4703932"/>
            <a:ext cx="8188420" cy="763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9">
                <a:solidFill>
                  <a:srgbClr val="D5261F"/>
                </a:solidFill>
                <a:latin typeface="Open Sans"/>
                <a:ea typeface="Open Sans"/>
                <a:cs typeface="Open Sans"/>
                <a:sym typeface="Open Sans"/>
              </a:rPr>
              <a:t>Customer Demographics:</a:t>
            </a: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No demographic or behavioral segmentation (e.g., new vs. repeat customers).</a:t>
            </a:r>
            <a:endParaRPr/>
          </a:p>
        </p:txBody>
      </p:sp>
      <p:sp>
        <p:nvSpPr>
          <p:cNvPr id="223" name="Google Shape;223;p7"/>
          <p:cNvSpPr txBox="1"/>
          <p:nvPr/>
        </p:nvSpPr>
        <p:spPr>
          <a:xfrm>
            <a:off x="1297826" y="5863452"/>
            <a:ext cx="8188420" cy="763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9">
                <a:solidFill>
                  <a:srgbClr val="008C3B"/>
                </a:solidFill>
                <a:latin typeface="Open Sans"/>
                <a:ea typeface="Open Sans"/>
                <a:cs typeface="Open Sans"/>
                <a:sym typeface="Open Sans"/>
              </a:rPr>
              <a:t>Sales Channel Breakdown:</a:t>
            </a: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No clear separation of online vs. in-store orders.</a:t>
            </a:r>
            <a:endParaRPr/>
          </a:p>
        </p:txBody>
      </p:sp>
      <p:sp>
        <p:nvSpPr>
          <p:cNvPr id="224" name="Google Shape;224;p7"/>
          <p:cNvSpPr txBox="1"/>
          <p:nvPr/>
        </p:nvSpPr>
        <p:spPr>
          <a:xfrm>
            <a:off x="1297826" y="7026905"/>
            <a:ext cx="8188420" cy="763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9">
                <a:solidFill>
                  <a:srgbClr val="D5261F"/>
                </a:solidFill>
                <a:latin typeface="Open Sans"/>
                <a:ea typeface="Open Sans"/>
                <a:cs typeface="Open Sans"/>
                <a:sym typeface="Open Sans"/>
              </a:rPr>
              <a:t>External Factors:</a:t>
            </a: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Influences such as weather, events, or marketing campaigns aren’t reflected.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1A1C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8"/>
          <p:cNvSpPr/>
          <p:nvPr/>
        </p:nvSpPr>
        <p:spPr>
          <a:xfrm>
            <a:off x="-3356204" y="-1106577"/>
            <a:ext cx="12500204" cy="12500154"/>
          </a:xfrm>
          <a:custGeom>
            <a:rect b="b" l="l" r="r" t="t"/>
            <a:pathLst>
              <a:path extrusionOk="0" h="6349975" w="6350000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198908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8"/>
          <p:cNvSpPr/>
          <p:nvPr/>
        </p:nvSpPr>
        <p:spPr>
          <a:xfrm>
            <a:off x="16990174" y="8989174"/>
            <a:ext cx="2595651" cy="2595651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8"/>
          <p:cNvSpPr txBox="1"/>
          <p:nvPr/>
        </p:nvSpPr>
        <p:spPr>
          <a:xfrm>
            <a:off x="10627154" y="1413234"/>
            <a:ext cx="7103700" cy="26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29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Thank</a:t>
            </a:r>
            <a:endParaRPr/>
          </a:p>
        </p:txBody>
      </p:sp>
      <p:sp>
        <p:nvSpPr>
          <p:cNvPr id="232" name="Google Shape;232;p8"/>
          <p:cNvSpPr txBox="1"/>
          <p:nvPr/>
        </p:nvSpPr>
        <p:spPr>
          <a:xfrm>
            <a:off x="10627154" y="3619725"/>
            <a:ext cx="7103700" cy="20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628">
                <a:solidFill>
                  <a:srgbClr val="008C3B"/>
                </a:solidFill>
                <a:latin typeface="Arial"/>
                <a:ea typeface="Arial"/>
                <a:cs typeface="Arial"/>
                <a:sym typeface="Arial"/>
              </a:rPr>
              <a:t>You!</a:t>
            </a:r>
            <a:endParaRPr/>
          </a:p>
        </p:txBody>
      </p:sp>
      <p:sp>
        <p:nvSpPr>
          <p:cNvPr id="233" name="Google Shape;233;p8"/>
          <p:cNvSpPr/>
          <p:nvPr/>
        </p:nvSpPr>
        <p:spPr>
          <a:xfrm>
            <a:off x="8451692" y="623275"/>
            <a:ext cx="1042645" cy="1237561"/>
          </a:xfrm>
          <a:custGeom>
            <a:rect b="b" l="l" r="r" t="t"/>
            <a:pathLst>
              <a:path extrusionOk="0" h="1237561" w="1042645">
                <a:moveTo>
                  <a:pt x="0" y="0"/>
                </a:moveTo>
                <a:lnTo>
                  <a:pt x="1042646" y="0"/>
                </a:lnTo>
                <a:lnTo>
                  <a:pt x="1042646" y="1237562"/>
                </a:lnTo>
                <a:lnTo>
                  <a:pt x="0" y="12375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8"/>
          <p:cNvSpPr/>
          <p:nvPr/>
        </p:nvSpPr>
        <p:spPr>
          <a:xfrm rot="-3490608">
            <a:off x="8170380" y="9039180"/>
            <a:ext cx="1031151" cy="438239"/>
          </a:xfrm>
          <a:custGeom>
            <a:rect b="b" l="l" r="r" t="t"/>
            <a:pathLst>
              <a:path extrusionOk="0" h="438239" w="1031151">
                <a:moveTo>
                  <a:pt x="0" y="0"/>
                </a:moveTo>
                <a:lnTo>
                  <a:pt x="1031151" y="0"/>
                </a:lnTo>
                <a:lnTo>
                  <a:pt x="1031151" y="438240"/>
                </a:lnTo>
                <a:lnTo>
                  <a:pt x="0" y="4382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8"/>
          <p:cNvSpPr/>
          <p:nvPr/>
        </p:nvSpPr>
        <p:spPr>
          <a:xfrm rot="-4738777">
            <a:off x="9491703" y="2163294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10" y="0"/>
                </a:lnTo>
                <a:lnTo>
                  <a:pt x="689210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8"/>
          <p:cNvSpPr/>
          <p:nvPr/>
        </p:nvSpPr>
        <p:spPr>
          <a:xfrm rot="-2598914">
            <a:off x="9178784" y="7634407"/>
            <a:ext cx="689209" cy="562567"/>
          </a:xfrm>
          <a:custGeom>
            <a:rect b="b" l="l" r="r" t="t"/>
            <a:pathLst>
              <a:path extrusionOk="0" h="562567" w="689209">
                <a:moveTo>
                  <a:pt x="0" y="0"/>
                </a:moveTo>
                <a:lnTo>
                  <a:pt x="689209" y="0"/>
                </a:lnTo>
                <a:lnTo>
                  <a:pt x="689209" y="562567"/>
                </a:lnTo>
                <a:lnTo>
                  <a:pt x="0" y="5625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8"/>
          <p:cNvSpPr/>
          <p:nvPr/>
        </p:nvSpPr>
        <p:spPr>
          <a:xfrm>
            <a:off x="10627154" y="742959"/>
            <a:ext cx="571483" cy="571483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8C3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8"/>
          <p:cNvSpPr/>
          <p:nvPr/>
        </p:nvSpPr>
        <p:spPr>
          <a:xfrm>
            <a:off x="10747319" y="880303"/>
            <a:ext cx="331151" cy="296794"/>
          </a:xfrm>
          <a:custGeom>
            <a:rect b="b" l="l" r="r" t="t"/>
            <a:pathLst>
              <a:path extrusionOk="0" h="296794" w="331151">
                <a:moveTo>
                  <a:pt x="0" y="0"/>
                </a:moveTo>
                <a:lnTo>
                  <a:pt x="331152" y="0"/>
                </a:lnTo>
                <a:lnTo>
                  <a:pt x="331152" y="296794"/>
                </a:lnTo>
                <a:lnTo>
                  <a:pt x="0" y="2967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8"/>
          <p:cNvSpPr txBox="1"/>
          <p:nvPr/>
        </p:nvSpPr>
        <p:spPr>
          <a:xfrm>
            <a:off x="11421332" y="865565"/>
            <a:ext cx="4726562" cy="288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5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7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PRESENTED BY FRANCISCO FERREIRA</a:t>
            </a:r>
            <a:endParaRPr/>
          </a:p>
        </p:txBody>
      </p:sp>
      <p:sp>
        <p:nvSpPr>
          <p:cNvPr id="240" name="Google Shape;240;p8"/>
          <p:cNvSpPr txBox="1"/>
          <p:nvPr/>
        </p:nvSpPr>
        <p:spPr>
          <a:xfrm>
            <a:off x="10627154" y="6269786"/>
            <a:ext cx="1877806" cy="356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96">
                <a:solidFill>
                  <a:srgbClr val="FF914D"/>
                </a:solidFill>
                <a:latin typeface="Montserrat"/>
                <a:ea typeface="Montserrat"/>
                <a:cs typeface="Montserrat"/>
                <a:sym typeface="Montserrat"/>
              </a:rPr>
              <a:t>EMAIL</a:t>
            </a:r>
            <a:endParaRPr/>
          </a:p>
        </p:txBody>
      </p:sp>
      <p:sp>
        <p:nvSpPr>
          <p:cNvPr id="241" name="Google Shape;241;p8"/>
          <p:cNvSpPr txBox="1"/>
          <p:nvPr/>
        </p:nvSpPr>
        <p:spPr>
          <a:xfrm>
            <a:off x="10627154" y="7488082"/>
            <a:ext cx="1877806" cy="356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96">
                <a:solidFill>
                  <a:srgbClr val="FF914D"/>
                </a:solidFill>
                <a:latin typeface="Montserrat"/>
                <a:ea typeface="Montserrat"/>
                <a:cs typeface="Montserrat"/>
                <a:sym typeface="Montserrat"/>
              </a:rPr>
              <a:t>PHONE</a:t>
            </a:r>
            <a:endParaRPr/>
          </a:p>
        </p:txBody>
      </p:sp>
      <p:sp>
        <p:nvSpPr>
          <p:cNvPr id="242" name="Google Shape;242;p8"/>
          <p:cNvSpPr txBox="1"/>
          <p:nvPr/>
        </p:nvSpPr>
        <p:spPr>
          <a:xfrm>
            <a:off x="10627154" y="8705813"/>
            <a:ext cx="1877806" cy="356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96">
                <a:solidFill>
                  <a:srgbClr val="FF914D"/>
                </a:solidFill>
                <a:latin typeface="Montserrat"/>
                <a:ea typeface="Montserrat"/>
                <a:cs typeface="Montserrat"/>
                <a:sym typeface="Montserrat"/>
              </a:rPr>
              <a:t>WEBSITE</a:t>
            </a:r>
            <a:endParaRPr/>
          </a:p>
        </p:txBody>
      </p:sp>
      <p:sp>
        <p:nvSpPr>
          <p:cNvPr id="243" name="Google Shape;243;p8"/>
          <p:cNvSpPr txBox="1"/>
          <p:nvPr/>
        </p:nvSpPr>
        <p:spPr>
          <a:xfrm>
            <a:off x="10627154" y="6764164"/>
            <a:ext cx="3475755" cy="323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1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fsemedo2001@hotmail.com</a:t>
            </a:r>
            <a:endParaRPr/>
          </a:p>
        </p:txBody>
      </p:sp>
      <p:sp>
        <p:nvSpPr>
          <p:cNvPr id="244" name="Google Shape;244;p8"/>
          <p:cNvSpPr txBox="1"/>
          <p:nvPr/>
        </p:nvSpPr>
        <p:spPr>
          <a:xfrm>
            <a:off x="10627154" y="7982460"/>
            <a:ext cx="2998259" cy="323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1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+351 962 697 540</a:t>
            </a:r>
            <a:endParaRPr/>
          </a:p>
        </p:txBody>
      </p:sp>
      <p:sp>
        <p:nvSpPr>
          <p:cNvPr id="245" name="Google Shape;245;p8"/>
          <p:cNvSpPr txBox="1"/>
          <p:nvPr/>
        </p:nvSpPr>
        <p:spPr>
          <a:xfrm>
            <a:off x="10627154" y="9200191"/>
            <a:ext cx="2998259" cy="323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1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portfolio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Gaming</dc:creator>
</cp:coreProperties>
</file>